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0" r:id="rId10"/>
    <p:sldId id="261" r:id="rId11"/>
    <p:sldId id="260" r:id="rId12"/>
    <p:sldId id="278" r:id="rId13"/>
    <p:sldId id="279" r:id="rId14"/>
    <p:sldId id="280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8" r:id="rId24"/>
    <p:sldId id="299" r:id="rId25"/>
    <p:sldId id="283" r:id="rId26"/>
    <p:sldId id="300" r:id="rId27"/>
    <p:sldId id="302" r:id="rId28"/>
    <p:sldId id="301" r:id="rId29"/>
    <p:sldId id="294" r:id="rId30"/>
    <p:sldId id="303" r:id="rId31"/>
    <p:sldId id="304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1/31/20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he_Rose,_Vol._2" TargetMode="External"/><Relationship Id="rId3" Type="http://schemas.openxmlformats.org/officeDocument/2006/relationships/hyperlink" Target="https://www.youtube.com/watch?v=59ci9vOqbQ8" TargetMode="Externa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9ci9vOqbQ8" TargetMode="External"/><Relationship Id="rId6" Type="http://schemas.openxmlformats.org/officeDocument/2006/relationships/hyperlink" Target="https://www.youthvoices.live/2017/12/06/heartbreaks-are-beautiful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nceskendal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304800"/>
            <a:ext cx="9966960" cy="4163231"/>
          </a:xfrm>
        </p:spPr>
        <p:txBody>
          <a:bodyPr/>
          <a:lstStyle/>
          <a:p>
            <a:r>
              <a:rPr lang="en-US" dirty="0"/>
              <a:t>Defining Equity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Maria Aguilar Beltran &amp; Marty Romero</a:t>
            </a:r>
          </a:p>
        </p:txBody>
      </p:sp>
    </p:spTree>
    <p:extLst>
      <p:ext uri="{BB962C8B-B14F-4D97-AF65-F5344CB8AC3E}">
        <p14:creationId xmlns:p14="http://schemas.microsoft.com/office/powerpoint/2010/main" val="12428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Perspective: Growing Roses In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80F70013-A5CA-45FD-A287-AB17178BBA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992" y="2371725"/>
            <a:ext cx="6626352" cy="3727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370FD-9C15-4685-BDB6-5D5D6040E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95924" y="1312408"/>
            <a:ext cx="3280884" cy="45112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517AC-D9DD-4314-A67D-8106A547C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46978" y="4235386"/>
            <a:ext cx="2251786" cy="22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262910"/>
          </a:xfrm>
        </p:spPr>
        <p:txBody>
          <a:bodyPr>
            <a:normAutofit/>
          </a:bodyPr>
          <a:lstStyle/>
          <a:p>
            <a:r>
              <a:rPr lang="en-US" dirty="0"/>
              <a:t>How do you define equity?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835479"/>
            <a:ext cx="10058400" cy="3469527"/>
          </a:xfrm>
        </p:spPr>
        <p:txBody>
          <a:bodyPr>
            <a:normAutofit/>
          </a:bodyPr>
          <a:lstStyle/>
          <a:p>
            <a:r>
              <a:rPr lang="en-US" dirty="0"/>
              <a:t>Padlet Results</a:t>
            </a:r>
          </a:p>
          <a:p>
            <a:r>
              <a:rPr lang="en-US" dirty="0"/>
              <a:t>Intentional connection between logic and heart. </a:t>
            </a:r>
          </a:p>
          <a:p>
            <a:r>
              <a:rPr lang="en-US" dirty="0"/>
              <a:t>Informs our role as equity minded Practitioners/Faculty.</a:t>
            </a:r>
          </a:p>
        </p:txBody>
      </p:sp>
    </p:spTree>
    <p:extLst>
      <p:ext uri="{BB962C8B-B14F-4D97-AF65-F5344CB8AC3E}">
        <p14:creationId xmlns:p14="http://schemas.microsoft.com/office/powerpoint/2010/main" val="151055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D793-9D19-4D59-9EFF-07E714A2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zone of influence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015C-471E-485A-8A01-A3B305999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r>
              <a:rPr lang="en-US" dirty="0"/>
              <a:t>Lesson Planning</a:t>
            </a:r>
          </a:p>
          <a:p>
            <a:r>
              <a:rPr lang="en-US" dirty="0"/>
              <a:t>Pedagogy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Class policies</a:t>
            </a:r>
          </a:p>
          <a:p>
            <a:r>
              <a:rPr lang="en-US" dirty="0"/>
              <a:t>Classroom interactions</a:t>
            </a:r>
          </a:p>
          <a:p>
            <a:r>
              <a:rPr lang="en-US" dirty="0"/>
              <a:t>Learning spaces</a:t>
            </a:r>
          </a:p>
        </p:txBody>
      </p:sp>
    </p:spTree>
    <p:extLst>
      <p:ext uri="{BB962C8B-B14F-4D97-AF65-F5344CB8AC3E}">
        <p14:creationId xmlns:p14="http://schemas.microsoft.com/office/powerpoint/2010/main" val="328619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DF84-290A-4452-BC6F-F6591DCF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1823-AF27-4F20-AF11-FE5D88C0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equity minded faculty, how does our Santa Ana College journey look?</a:t>
            </a:r>
          </a:p>
        </p:txBody>
      </p:sp>
    </p:spTree>
    <p:extLst>
      <p:ext uri="{BB962C8B-B14F-4D97-AF65-F5344CB8AC3E}">
        <p14:creationId xmlns:p14="http://schemas.microsoft.com/office/powerpoint/2010/main" val="400679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</a:t>
            </a:r>
            <a:r>
              <a:rPr lang="en-US" b="1" dirty="0"/>
              <a:t>Guided Pathways</a:t>
            </a:r>
            <a:r>
              <a:rPr lang="en-US" dirty="0"/>
              <a:t> in all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Guided Pathways is the </a:t>
            </a:r>
            <a:r>
              <a:rPr lang="en-US" sz="3600" i="1" dirty="0">
                <a:solidFill>
                  <a:srgbClr val="C00000"/>
                </a:solidFill>
              </a:rPr>
              <a:t>framework</a:t>
            </a:r>
            <a:r>
              <a:rPr lang="en-US" sz="3600" dirty="0"/>
              <a:t>. Equity is the </a:t>
            </a:r>
            <a:r>
              <a:rPr lang="en-US" sz="3600" i="1" dirty="0">
                <a:solidFill>
                  <a:srgbClr val="C00000"/>
                </a:solidFill>
              </a:rPr>
              <a:t>goal</a:t>
            </a:r>
            <a:r>
              <a:rPr lang="en-US" sz="3600" dirty="0"/>
              <a:t>.</a:t>
            </a:r>
          </a:p>
          <a:p>
            <a:r>
              <a:rPr lang="en-US" sz="3600" dirty="0"/>
              <a:t>Guided Pathways is a college-wide effort to integrate equity initiatives into all operations and practices.</a:t>
            </a:r>
          </a:p>
          <a:p>
            <a:r>
              <a:rPr lang="en-US" sz="3600" dirty="0"/>
              <a:t>Think of it as the on-ramp to integrating Equity into </a:t>
            </a:r>
            <a:r>
              <a:rPr lang="en-US" sz="3600"/>
              <a:t>all that we do.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756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California Equity-based Initiatives?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SSSP</a:t>
            </a:r>
          </a:p>
          <a:p>
            <a:r>
              <a:rPr lang="en-US" sz="3600" dirty="0"/>
              <a:t>Equity</a:t>
            </a:r>
          </a:p>
          <a:p>
            <a:r>
              <a:rPr lang="en-US" sz="3600" dirty="0"/>
              <a:t>Basic Skills Transformation</a:t>
            </a:r>
          </a:p>
          <a:p>
            <a:r>
              <a:rPr lang="en-US" sz="3600" dirty="0"/>
              <a:t>Strong Workforce Program</a:t>
            </a:r>
          </a:p>
          <a:p>
            <a:r>
              <a:rPr lang="en-US" sz="3600" dirty="0"/>
              <a:t>California College Promise </a:t>
            </a:r>
          </a:p>
          <a:p>
            <a:r>
              <a:rPr lang="en-US" sz="3600" dirty="0"/>
              <a:t>.. And more.</a:t>
            </a:r>
          </a:p>
        </p:txBody>
      </p:sp>
    </p:spTree>
    <p:extLst>
      <p:ext uri="{BB962C8B-B14F-4D97-AF65-F5344CB8AC3E}">
        <p14:creationId xmlns:p14="http://schemas.microsoft.com/office/powerpoint/2010/main" val="416440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Pathways: </a:t>
            </a:r>
            <a:br>
              <a:rPr lang="en-US" b="1" dirty="0"/>
            </a:br>
            <a:r>
              <a:rPr lang="en-US" dirty="0"/>
              <a:t>The Four Pillars.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Clarify a path</a:t>
            </a:r>
          </a:p>
          <a:p>
            <a:r>
              <a:rPr lang="en-US" sz="3600" b="1" dirty="0"/>
              <a:t>Enter a path</a:t>
            </a:r>
          </a:p>
          <a:p>
            <a:r>
              <a:rPr lang="en-US" sz="3600" b="1" dirty="0"/>
              <a:t>Stay on the path</a:t>
            </a:r>
          </a:p>
          <a:p>
            <a:r>
              <a:rPr lang="en-US" sz="3600" b="1" dirty="0"/>
              <a:t>Ensure learning</a:t>
            </a:r>
          </a:p>
        </p:txBody>
      </p:sp>
    </p:spTree>
    <p:extLst>
      <p:ext uri="{BB962C8B-B14F-4D97-AF65-F5344CB8AC3E}">
        <p14:creationId xmlns:p14="http://schemas.microsoft.com/office/powerpoint/2010/main" val="327545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Pathways:</a:t>
            </a:r>
            <a:br>
              <a:rPr lang="en-US" dirty="0"/>
            </a:br>
            <a:r>
              <a:rPr lang="en-US" dirty="0"/>
              <a:t>The Four Pillars.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/>
              <a:t>Clarify a path </a:t>
            </a:r>
            <a:r>
              <a:rPr lang="en-US" sz="3600" dirty="0"/>
              <a:t>(student strengths / interests)</a:t>
            </a:r>
          </a:p>
          <a:p>
            <a:r>
              <a:rPr lang="en-US" sz="3600" b="1" dirty="0"/>
              <a:t>Enter a path </a:t>
            </a:r>
            <a:r>
              <a:rPr lang="en-US" sz="3600" dirty="0"/>
              <a:t>(ed planning / gateways / basic skills / AB 705)</a:t>
            </a:r>
          </a:p>
          <a:p>
            <a:r>
              <a:rPr lang="en-US" sz="3600" b="1" dirty="0"/>
              <a:t>Stay on the path </a:t>
            </a:r>
            <a:r>
              <a:rPr lang="en-US" sz="3600" dirty="0"/>
              <a:t>(students value education / contextualized learning / social &amp; academic networks / tutoring / what else?)</a:t>
            </a:r>
          </a:p>
          <a:p>
            <a:r>
              <a:rPr lang="en-US" sz="3600" b="1" dirty="0"/>
              <a:t>Ensure learning </a:t>
            </a:r>
            <a:r>
              <a:rPr lang="en-US" sz="3600" dirty="0"/>
              <a:t>(assessments / skills / progression towards end goals)</a:t>
            </a:r>
          </a:p>
        </p:txBody>
      </p:sp>
    </p:spTree>
    <p:extLst>
      <p:ext uri="{BB962C8B-B14F-4D97-AF65-F5344CB8AC3E}">
        <p14:creationId xmlns:p14="http://schemas.microsoft.com/office/powerpoint/2010/main" val="12043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</a:t>
            </a:r>
            <a:r>
              <a:rPr lang="en-US" dirty="0"/>
              <a:t> Work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Intentional</a:t>
            </a:r>
          </a:p>
        </p:txBody>
      </p:sp>
    </p:spTree>
    <p:extLst>
      <p:ext uri="{BB962C8B-B14F-4D97-AF65-F5344CB8AC3E}">
        <p14:creationId xmlns:p14="http://schemas.microsoft.com/office/powerpoint/2010/main" val="29478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</a:t>
            </a:r>
            <a:r>
              <a:rPr lang="en-US" dirty="0"/>
              <a:t> Work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Intentional</a:t>
            </a:r>
          </a:p>
          <a:p>
            <a:r>
              <a:rPr lang="en-US" sz="3600" dirty="0"/>
              <a:t>Meaningful</a:t>
            </a:r>
          </a:p>
        </p:txBody>
      </p:sp>
    </p:spTree>
    <p:extLst>
      <p:ext uri="{BB962C8B-B14F-4D97-AF65-F5344CB8AC3E}">
        <p14:creationId xmlns:p14="http://schemas.microsoft.com/office/powerpoint/2010/main" val="212809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28503"/>
            <a:ext cx="10058400" cy="5059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What have been your personal academic experiences that have impacted your educational journey?</a:t>
            </a:r>
          </a:p>
          <a:p>
            <a:r>
              <a:rPr lang="en-US" sz="3200" dirty="0"/>
              <a:t>How, in your opinion, do you believe that higher education institutions promote equity? </a:t>
            </a:r>
          </a:p>
          <a:p>
            <a:r>
              <a:rPr lang="en-US" sz="3200" dirty="0"/>
              <a:t>How do you define equity?</a:t>
            </a:r>
          </a:p>
        </p:txBody>
      </p:sp>
    </p:spTree>
    <p:extLst>
      <p:ext uri="{BB962C8B-B14F-4D97-AF65-F5344CB8AC3E}">
        <p14:creationId xmlns:p14="http://schemas.microsoft.com/office/powerpoint/2010/main" val="221851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</a:t>
            </a:r>
            <a:r>
              <a:rPr lang="en-US" dirty="0"/>
              <a:t> Work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Intentional</a:t>
            </a:r>
          </a:p>
          <a:p>
            <a:r>
              <a:rPr lang="en-US" sz="3600" dirty="0"/>
              <a:t>Meaningful</a:t>
            </a:r>
          </a:p>
          <a:p>
            <a:r>
              <a:rPr lang="en-US" sz="3600" dirty="0"/>
              <a:t>Reflective (Insightful)</a:t>
            </a:r>
          </a:p>
        </p:txBody>
      </p:sp>
    </p:spTree>
    <p:extLst>
      <p:ext uri="{BB962C8B-B14F-4D97-AF65-F5344CB8AC3E}">
        <p14:creationId xmlns:p14="http://schemas.microsoft.com/office/powerpoint/2010/main" val="55910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</a:t>
            </a:r>
            <a:r>
              <a:rPr lang="en-US" dirty="0"/>
              <a:t> Work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Intentional</a:t>
            </a:r>
          </a:p>
          <a:p>
            <a:r>
              <a:rPr lang="en-US" sz="3600" dirty="0"/>
              <a:t>Meaningful</a:t>
            </a:r>
          </a:p>
          <a:p>
            <a:r>
              <a:rPr lang="en-US" sz="3600" dirty="0"/>
              <a:t>Reflective (Insightful)</a:t>
            </a:r>
          </a:p>
          <a:p>
            <a:r>
              <a:rPr lang="en-US" sz="3600" dirty="0"/>
              <a:t>Transformative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08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Guided Pathways</a:t>
            </a:r>
            <a:r>
              <a:rPr lang="en-US" dirty="0"/>
              <a:t> Work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Intentional</a:t>
            </a:r>
          </a:p>
          <a:p>
            <a:r>
              <a:rPr lang="en-US" sz="3600" dirty="0"/>
              <a:t>Meaningful</a:t>
            </a:r>
          </a:p>
          <a:p>
            <a:r>
              <a:rPr lang="en-US" sz="3600" dirty="0"/>
              <a:t>Reflective (Insightful)</a:t>
            </a:r>
          </a:p>
          <a:p>
            <a:r>
              <a:rPr lang="en-US" sz="3600" dirty="0"/>
              <a:t>Transformative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Our approach is:</a:t>
            </a:r>
          </a:p>
          <a:p>
            <a:pPr lvl="1"/>
            <a:r>
              <a:rPr lang="en-US" sz="3400" dirty="0"/>
              <a:t>Culturally Responsive</a:t>
            </a:r>
          </a:p>
          <a:p>
            <a:pPr lvl="1"/>
            <a:r>
              <a:rPr lang="en-US" sz="3400" dirty="0"/>
              <a:t>Holistic</a:t>
            </a:r>
          </a:p>
          <a:p>
            <a:pPr lvl="1"/>
            <a:r>
              <a:rPr lang="en-US" sz="3400" dirty="0"/>
              <a:t>Transparent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651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an institution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45995"/>
              </p:ext>
            </p:extLst>
          </p:nvPr>
        </p:nvGraphicFramePr>
        <p:xfrm>
          <a:off x="1069848" y="2121409"/>
          <a:ext cx="10058400" cy="445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51799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Program</a:t>
                      </a:r>
                      <a:r>
                        <a:rPr lang="en-US" sz="1600" b="0" baseline="0" dirty="0"/>
                        <a:t> Review / College Mission / Student-centered Decision-making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95420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Interventions (Student Success Teams) / Clear Access / Directional</a:t>
                      </a:r>
                    </a:p>
                    <a:p>
                      <a:r>
                        <a:rPr lang="en-US" sz="1600" i="1" baseline="0" dirty="0"/>
                        <a:t>Financial Aid / Support / Mentors / Career Coaches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/>
                        <a:t>Career Planning, Program Mapping, Starfish.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51799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/ Time to Reflect and Act / Student Voices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i="1" baseline="0" dirty="0"/>
                        <a:t>Responsive to student body needs.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73610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is the student experience?</a:t>
                      </a:r>
                    </a:p>
                    <a:p>
                      <a:r>
                        <a:rPr lang="en-US" sz="1600" i="1" dirty="0"/>
                        <a:t>Communicates</a:t>
                      </a:r>
                      <a:r>
                        <a:rPr lang="en-US" sz="1600" i="1" baseline="0" dirty="0"/>
                        <a:t> with an audience that may have no knowledge of college. Ex: Web Redesign.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  <a:tr h="73610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Connecting Programs to Careers &amp; Transfer. </a:t>
                      </a:r>
                    </a:p>
                    <a:p>
                      <a:r>
                        <a:rPr lang="en-US" sz="1600" i="1" dirty="0"/>
                        <a:t>Developing curriculum that reflects workforce skills and transfer needs. Ex: Mapping Outcomes.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39733"/>
                  </a:ext>
                </a:extLst>
              </a:tr>
              <a:tr h="57523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Holistic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Governance</a:t>
                      </a:r>
                      <a:r>
                        <a:rPr lang="en-US" sz="1600" baseline="0" dirty="0"/>
                        <a:t> and Operations / Transformative Classrooms / Community / Student Life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8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an institution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9848" y="2121409"/>
          <a:ext cx="10058400" cy="445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51799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Program</a:t>
                      </a:r>
                      <a:r>
                        <a:rPr lang="en-US" sz="1600" b="0" baseline="0" dirty="0"/>
                        <a:t> Review / College Mission / Student-centered Decision-making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95420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Interventions (Student Success Teams) / Clear Access / Directional</a:t>
                      </a:r>
                    </a:p>
                    <a:p>
                      <a:r>
                        <a:rPr lang="en-US" sz="1600" i="1" baseline="0" dirty="0"/>
                        <a:t>Financial Aid / Support / Mentors / Career Coaches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/>
                        <a:t>Career Planning, Program Mapping, Starfish.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51799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/ Time to Reflect and Act / Student Voices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r>
                        <a:rPr lang="en-US" sz="1600" i="1" baseline="0" dirty="0"/>
                        <a:t>Responsive to student body needs.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73610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is the student experience?</a:t>
                      </a:r>
                    </a:p>
                    <a:p>
                      <a:r>
                        <a:rPr lang="en-US" sz="1600" i="1" dirty="0"/>
                        <a:t>Communicates</a:t>
                      </a:r>
                      <a:r>
                        <a:rPr lang="en-US" sz="1600" i="1" baseline="0" dirty="0"/>
                        <a:t> with an audience that may have no knowledge of college. Ex: Web Redesign.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  <a:tr h="736104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Connecting Programs to Careers &amp; Transfer. </a:t>
                      </a:r>
                    </a:p>
                    <a:p>
                      <a:r>
                        <a:rPr lang="en-US" sz="1600" i="1" dirty="0"/>
                        <a:t>Developing curriculum that reflects workforce skills and transfer needs. Ex: Mapping Outcomes.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39733"/>
                  </a:ext>
                </a:extLst>
              </a:tr>
              <a:tr h="57523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Holistic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Governance</a:t>
                      </a:r>
                      <a:r>
                        <a:rPr lang="en-US" sz="1600" baseline="0" dirty="0"/>
                        <a:t> and Operations / Transformative Classrooms / Community / Student Life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4716"/>
                  </a:ext>
                </a:extLst>
              </a:tr>
            </a:tbl>
          </a:graphicData>
        </a:graphic>
      </p:graphicFrame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D4957AF1-2C5D-D44B-87B8-21D78FFD0026}"/>
              </a:ext>
            </a:extLst>
          </p:cNvPr>
          <p:cNvSpPr/>
          <p:nvPr/>
        </p:nvSpPr>
        <p:spPr>
          <a:xfrm rot="20312683">
            <a:off x="2209800" y="2788920"/>
            <a:ext cx="7772400" cy="1280160"/>
          </a:xfrm>
          <a:prstGeom prst="flowChartAlternateProcess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TOWARDS EQUITY</a:t>
            </a:r>
          </a:p>
        </p:txBody>
      </p:sp>
    </p:spTree>
    <p:extLst>
      <p:ext uri="{BB962C8B-B14F-4D97-AF65-F5344CB8AC3E}">
        <p14:creationId xmlns:p14="http://schemas.microsoft.com/office/powerpoint/2010/main" val="3303438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17230"/>
              </p:ext>
            </p:extLst>
          </p:nvPr>
        </p:nvGraphicFramePr>
        <p:xfrm>
          <a:off x="1069848" y="2121408"/>
          <a:ext cx="10058400" cy="6797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256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16033"/>
              </p:ext>
            </p:extLst>
          </p:nvPr>
        </p:nvGraphicFramePr>
        <p:xfrm>
          <a:off x="1069848" y="2121408"/>
          <a:ext cx="10058400" cy="135940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7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43129"/>
              </p:ext>
            </p:extLst>
          </p:nvPr>
        </p:nvGraphicFramePr>
        <p:xfrm>
          <a:off x="1069848" y="2121408"/>
          <a:ext cx="10058400" cy="20391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/ Student Voice</a:t>
                      </a:r>
                      <a:r>
                        <a:rPr lang="en-US" baseline="0" dirty="0"/>
                        <a:t> / Evolving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7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83631"/>
              </p:ext>
            </p:extLst>
          </p:nvPr>
        </p:nvGraphicFramePr>
        <p:xfrm>
          <a:off x="1069848" y="2121408"/>
          <a:ext cx="10058400" cy="27188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/ Student Voice</a:t>
                      </a:r>
                      <a:r>
                        <a:rPr lang="en-US" baseline="0" dirty="0"/>
                        <a:t> / Evolving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 the knowledge that students bring into the classroom / Transformative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011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715065"/>
              </p:ext>
            </p:extLst>
          </p:nvPr>
        </p:nvGraphicFramePr>
        <p:xfrm>
          <a:off x="1069848" y="2121408"/>
          <a:ext cx="10058400" cy="36332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/ Student Voice</a:t>
                      </a:r>
                      <a:r>
                        <a:rPr lang="en-US" baseline="0" dirty="0"/>
                        <a:t> / Evolving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 the knowledge that students bring into the classroom / Transformative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Staying</a:t>
                      </a:r>
                      <a:r>
                        <a:rPr lang="en-US" baseline="0" dirty="0"/>
                        <a:t> on a path  / Identifying Support Services / Sharing College Resources / Regular Communication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3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9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A04A-C7BF-4703-9A78-C1550D19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86" y="543353"/>
            <a:ext cx="11186467" cy="3466583"/>
          </a:xfrm>
        </p:spPr>
        <p:txBody>
          <a:bodyPr/>
          <a:lstStyle/>
          <a:p>
            <a:pPr algn="ctr"/>
            <a:r>
              <a:rPr lang="en-US" dirty="0"/>
              <a:t>How is Equity visible in our educational system?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2E4B16-76BF-41DC-93F5-A8B0F04F817E}"/>
              </a:ext>
            </a:extLst>
          </p:cNvPr>
          <p:cNvSpPr txBox="1">
            <a:spLocks/>
          </p:cNvSpPr>
          <p:nvPr/>
        </p:nvSpPr>
        <p:spPr>
          <a:xfrm>
            <a:off x="985958" y="4528125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Equality VS.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53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9848" y="2121408"/>
          <a:ext cx="10058400" cy="4312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/ Student Voice</a:t>
                      </a:r>
                      <a:r>
                        <a:rPr lang="en-US" baseline="0" dirty="0"/>
                        <a:t> / Evolving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 the knowledge that students bring into the classroom / Transformative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Staying</a:t>
                      </a:r>
                      <a:r>
                        <a:rPr lang="en-US" baseline="0" dirty="0"/>
                        <a:t> on a path  / Identifying Support Services / Sharing College Resources / Regular Communication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39733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Holistic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Conscious</a:t>
                      </a:r>
                      <a:r>
                        <a:rPr lang="en-US" baseline="0" dirty="0"/>
                        <a:t> of all of the above / Encourages Wellbeing of 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9848" y="2121408"/>
          <a:ext cx="10058400" cy="4312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6521351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361671950"/>
                    </a:ext>
                  </a:extLst>
                </a:gridCol>
              </a:tblGrid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Meaningful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Engagement</a:t>
                      </a:r>
                      <a:r>
                        <a:rPr lang="en-US" b="0" baseline="0" dirty="0"/>
                        <a:t> / Interactions / Social Justice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5885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Skills / Assessments / Interventions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051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Reflective (Insightful)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/ Student Voice</a:t>
                      </a:r>
                      <a:r>
                        <a:rPr lang="en-US" baseline="0" dirty="0"/>
                        <a:t> / Evolving Instruction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921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Culturally 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 the knowledge that students bring into the classroom / Transformative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60606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Transparent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Staying</a:t>
                      </a:r>
                      <a:r>
                        <a:rPr lang="en-US" baseline="0" dirty="0"/>
                        <a:t> on a path  / Identifying Support Services / Sharing College Resources / Regular Communication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39733"/>
                  </a:ext>
                </a:extLst>
              </a:tr>
              <a:tr h="679704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Holistic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Conscious</a:t>
                      </a:r>
                      <a:r>
                        <a:rPr lang="en-US" baseline="0" dirty="0"/>
                        <a:t> of all of the above / Encourages Wellbeing of Student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554716"/>
                  </a:ext>
                </a:extLst>
              </a:tr>
            </a:tbl>
          </a:graphicData>
        </a:graphic>
      </p:graphicFrame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5BEE4DEE-207D-BF4B-8CC6-BBC73E72E50A}"/>
              </a:ext>
            </a:extLst>
          </p:cNvPr>
          <p:cNvSpPr/>
          <p:nvPr/>
        </p:nvSpPr>
        <p:spPr>
          <a:xfrm rot="20312683">
            <a:off x="2209800" y="2788920"/>
            <a:ext cx="7772400" cy="1280160"/>
          </a:xfrm>
          <a:prstGeom prst="flowChartAlternateProcess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txBody>
          <a:bodyPr wrap="none" lIns="91440" tIns="45720" rIns="91440" bIns="45720" anchor="ctr">
            <a:noAutofit/>
          </a:bodyPr>
          <a:lstStyle/>
          <a:p>
            <a:pPr algn="ctr"/>
            <a:r>
              <a:rPr lang="en-US" sz="6000" b="1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TOWARDS EQUITY</a:t>
            </a:r>
          </a:p>
        </p:txBody>
      </p:sp>
    </p:spTree>
    <p:extLst>
      <p:ext uri="{BB962C8B-B14F-4D97-AF65-F5344CB8AC3E}">
        <p14:creationId xmlns:p14="http://schemas.microsoft.com/office/powerpoint/2010/main" val="2787986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classroom what might Guided Pathways Practice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Let’s start with the syllabus, and review how to implement a equity-minded approach to syllabus design. </a:t>
            </a:r>
          </a:p>
          <a:p>
            <a:r>
              <a:rPr lang="en-US" sz="3600" dirty="0"/>
              <a:t>Syllabus is our ‘first contact’ and it defines relationships within the classroom.</a:t>
            </a:r>
          </a:p>
          <a:p>
            <a:r>
              <a:rPr lang="en-US" sz="3600" dirty="0"/>
              <a:t>Let’s look at syllabus design through the lens of Equity and with a Guided Pathways mindset.</a:t>
            </a:r>
          </a:p>
        </p:txBody>
      </p:sp>
    </p:spTree>
    <p:extLst>
      <p:ext uri="{BB962C8B-B14F-4D97-AF65-F5344CB8AC3E}">
        <p14:creationId xmlns:p14="http://schemas.microsoft.com/office/powerpoint/2010/main" val="248366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A44FE5-80F6-4ADD-9B5D-8A7BDA68D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586" y="386771"/>
            <a:ext cx="7098081" cy="6209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999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A33A-0908-43F2-A705-8F8231BC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660E59-2837-485C-A185-E5B3DC1FC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015" y="424833"/>
            <a:ext cx="6864372" cy="60083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590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F1AD7-F4B0-4D83-8A49-0FC355D3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20" y="408282"/>
            <a:ext cx="6837779" cy="59757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8661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97A5E4-FFAD-4215-B054-C865A584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19" y="429815"/>
            <a:ext cx="7071920" cy="6180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835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BCC128-C949-464E-84F1-D49AD34A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40" y="369116"/>
            <a:ext cx="7021563" cy="6145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895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Equitizing educational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“Every system is exquisitely designed to produce the results it gets.  If you want to change the results, you have to change the system,” Paul </a:t>
            </a:r>
            <a:r>
              <a:rPr lang="en-US" sz="3600" dirty="0" err="1"/>
              <a:t>Batalden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Dr. Frances Kendall does great work helping us understand how to equitize educational systems.  </a:t>
            </a:r>
          </a:p>
          <a:p>
            <a:r>
              <a:rPr lang="en-US" dirty="0">
                <a:hlinkClick r:id="rId2"/>
              </a:rPr>
              <a:t>http://www.franceskendall.com/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22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ADB4C0DF3A844A4BBD864BA281FAD" ma:contentTypeVersion="1" ma:contentTypeDescription="Create a new document." ma:contentTypeScope="" ma:versionID="c916b72c6e6ad54f1b2256709559a4fd">
  <xsd:schema xmlns:xsd="http://www.w3.org/2001/XMLSchema" xmlns:xs="http://www.w3.org/2001/XMLSchema" xmlns:p="http://schemas.microsoft.com/office/2006/metadata/properties" xmlns:ns2="431189f8-a51b-453f-9f0c-3a0b3b65b12f" targetNamespace="http://schemas.microsoft.com/office/2006/metadata/properties" ma:root="true" ma:fieldsID="b96c214a694ffaf4954aeac313948b30" ns2:_=""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1189f8-a51b-453f-9f0c-3a0b3b65b12f">HNYXMCCMVK3K-743504103-100</_dlc_DocId>
    <_dlc_DocIdUrl xmlns="431189f8-a51b-453f-9f0c-3a0b3b65b12f">
      <Url>https://sac.edu/President/AcademicSenate/_layouts/15/DocIdRedir.aspx?ID=HNYXMCCMVK3K-743504103-100</Url>
      <Description>HNYXMCCMVK3K-743504103-100</Description>
    </_dlc_DocIdUrl>
  </documentManagement>
</p:properties>
</file>

<file path=customXml/itemProps1.xml><?xml version="1.0" encoding="utf-8"?>
<ds:datastoreItem xmlns:ds="http://schemas.openxmlformats.org/officeDocument/2006/customXml" ds:itemID="{C20486F3-5521-4618-9656-BEF98FA31DD3}"/>
</file>

<file path=customXml/itemProps2.xml><?xml version="1.0" encoding="utf-8"?>
<ds:datastoreItem xmlns:ds="http://schemas.openxmlformats.org/officeDocument/2006/customXml" ds:itemID="{774547D4-9A7C-4A98-BCA1-CD0262CB6D85}"/>
</file>

<file path=customXml/itemProps3.xml><?xml version="1.0" encoding="utf-8"?>
<ds:datastoreItem xmlns:ds="http://schemas.openxmlformats.org/officeDocument/2006/customXml" ds:itemID="{6C1B2A89-794D-49F0-8D6E-CB397DDDF2CA}"/>
</file>

<file path=customXml/itemProps4.xml><?xml version="1.0" encoding="utf-8"?>
<ds:datastoreItem xmlns:ds="http://schemas.openxmlformats.org/officeDocument/2006/customXml" ds:itemID="{B4D71458-8CE9-4137-8514-4F21752FB02F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6649</TotalTime>
  <Words>1047</Words>
  <Application>Microsoft Macintosh PowerPoint</Application>
  <PresentationFormat>Widescreen</PresentationFormat>
  <Paragraphs>178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Rockwell</vt:lpstr>
      <vt:lpstr>Rockwell Condensed</vt:lpstr>
      <vt:lpstr>Wingdings</vt:lpstr>
      <vt:lpstr>Wood Type</vt:lpstr>
      <vt:lpstr>Defining Equity </vt:lpstr>
      <vt:lpstr>Initial reflections</vt:lpstr>
      <vt:lpstr>How is Equity visible in our educational system?</vt:lpstr>
      <vt:lpstr>PowerPoint Presentation</vt:lpstr>
      <vt:lpstr> </vt:lpstr>
      <vt:lpstr>PowerPoint Presentation</vt:lpstr>
      <vt:lpstr>PowerPoint Presentation</vt:lpstr>
      <vt:lpstr>PowerPoint Presentation</vt:lpstr>
      <vt:lpstr>Equitizing educational systems</vt:lpstr>
      <vt:lpstr>Student Perspective: Growing Roses In concrete</vt:lpstr>
      <vt:lpstr>How do you define equity?</vt:lpstr>
      <vt:lpstr>Our zone of influence </vt:lpstr>
      <vt:lpstr>Reflection</vt:lpstr>
      <vt:lpstr>Where is Guided Pathways in all this?</vt:lpstr>
      <vt:lpstr>Here are some California Equity-based Initiatives?</vt:lpstr>
      <vt:lpstr>Guided Pathways:  The Four Pillars.</vt:lpstr>
      <vt:lpstr>Guided Pathways: The Four Pillars.</vt:lpstr>
      <vt:lpstr>Guided Pathways Work is:</vt:lpstr>
      <vt:lpstr>Guided Pathways Work is:</vt:lpstr>
      <vt:lpstr>Guided Pathways Work is:</vt:lpstr>
      <vt:lpstr>Guided Pathways Work is:</vt:lpstr>
      <vt:lpstr>Guided Pathways Work is:</vt:lpstr>
      <vt:lpstr>As an institution what Might Guided Pathways Practice look like?</vt:lpstr>
      <vt:lpstr>As an institution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  <vt:lpstr>In the classroom what might Guided Pathways Practice look like?</vt:lpstr>
    </vt:vector>
  </TitlesOfParts>
  <Company>RSCCD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and Social Justice Issues in Higher Education</dc:title>
  <dc:creator>Aguilar Beltran, Maria</dc:creator>
  <cp:lastModifiedBy>Clark, Stephanie</cp:lastModifiedBy>
  <cp:revision>46</cp:revision>
  <dcterms:created xsi:type="dcterms:W3CDTF">2016-03-15T18:07:49Z</dcterms:created>
  <dcterms:modified xsi:type="dcterms:W3CDTF">2020-02-03T16:33:48Z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0x010100F90ADB4C0DF3A844A4BBD864BA281FAD</vt:lpwstr>
  </property>
  <property fmtid="{D5CDD505-2E9C-101B-9397-08002B2CF9AE}" pid="3" name="_dlc_DocIdItemGuid">
    <vt:lpwstr>15f15005-e5e9-4f2f-9462-49d4fd037d14</vt:lpwstr>
  </property>
</Properties>
</file>